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115477"/>
    <a:srgbClr val="13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0A8FAC-3486-0A8C-F5E2-534F74C04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297385D-6FCD-7B25-D488-3ABF9AEAA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BA60BE-B7DF-C261-2BC7-5CE88ACD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69474E-B0FB-23BE-362B-9CF3421B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9B8B48-35E6-CCA3-C434-73D5E1A1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49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3E8F5E-64F1-9E24-A763-59D0127E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74A044C-4F1F-2D09-CE6C-38E040DE0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9E90D7-947F-D258-0468-76F91EB3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0C2270-A519-4C47-94F8-9423C643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4F29CD-C1E7-6F82-C8CD-A1A6A02B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8CDC805-2704-58CB-EFC3-F6FEC3F74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B81AE9F-58DC-6AB9-5FF0-B7AD64E9C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A4F23E-1468-D9B0-6D5E-1525018E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3F4DA6-D20E-16E1-3F45-040048F5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9EC57A-3517-4016-36D1-16173029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6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DA1C0-E667-CA0D-CB67-94908F16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38D7F-E338-ED87-18A3-93A2AFA4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28A623-AC09-6E4E-098A-DD9151C9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4647E4-B8EA-DCDD-2470-30C29FDA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483699-65A1-08BB-8367-6882BB1D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2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FE63CB-CE11-1015-9046-C10D154B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00FD76-D413-9A92-4973-B6CE1E5E2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54C452-8DF8-ECAB-C076-8BABE93D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0C258B-459A-E47D-42D4-75CB1D6B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821C99-B01F-36A1-0977-6C3957DC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65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83053-04A9-AECB-8D22-40BB66DA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C680B9-8BD9-6DF7-37BA-8562438F7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D68B6E-5E80-0545-96CA-F22AC899E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2ECC59-3988-CAA9-FB37-FD827938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08BA9F-C1FE-DB5F-E97E-BA9BC225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66E092-41B1-6774-4A5A-AB9CA7F0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38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57023C-F6B5-A840-3629-607158F7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0782B38-30FF-A5AB-4F8D-C1A838F72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4046F9D-BE28-7824-F2CF-6E6B2A399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84A8056-7916-A885-E94E-A5F48F08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8619C50-C4B9-9026-99F9-8CC3DBC63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229694F-935B-F952-0912-F28D8155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62AA348-2DD9-5577-4AF6-C1C24213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936CBE-0B86-C511-8939-53F1C1BA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10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2F6E1-3582-6547-5AD6-C5C80F8D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475217B-9EDC-5474-0BF7-C56C7092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0E4823C-E93A-B30E-E0ED-DF7D709F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4E9282B-E9AE-F391-22F2-046B9899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86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351FE7E-8CAC-8B7A-6C68-F2A9ED9C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A3C676F-9E74-F01C-A226-55265BF5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A29E91-E3AF-B6B2-D394-18CC5F4D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6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440B91-E83C-88CC-AD23-ED3A9A26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8A8404-ACC0-C820-B8B5-B4E0553B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0A9408E-64AB-5CFE-D49C-0E2A7C93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158713-C712-9EC4-A119-89AA644B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4D5D85-48C1-49C6-87D2-FDC08902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5B87D8-E824-315B-D752-7CA14EAC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46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42DE-1EC6-9575-8DD4-85DA40FA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997DF6A-132E-CA23-63C7-EAF0AD9B7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2A0D5F-23FE-2F95-A55C-BBC2692B5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790A4A-5E77-9BEB-ADED-E32A1DE3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5935F4-935F-0758-4F3D-672CAB76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F89E83-4392-B8E4-35B5-B8FE2098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6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2D753C5-0E30-3CD4-53DC-84D367FB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38D305-6CED-925B-9677-28486276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C56385-65B1-4632-3A7D-9882B44E8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1ECA-1E24-4391-AC60-D09F7DA007E6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B2A5D8-250A-728B-5CB5-8F6B75EEA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56CA00-7452-41D3-FEC0-2302E4830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7312-60AC-4536-94FF-ED62DA3B0B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41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rieta@conferre.g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4B5289-53D3-83B0-EE3A-2F0AD9CF2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0C53F-15FE-5A52-30B3-B7995F35800C}"/>
              </a:ext>
            </a:extLst>
          </p:cNvPr>
          <p:cNvSpPr txBox="1"/>
          <p:nvPr/>
        </p:nvSpPr>
        <p:spPr>
          <a:xfrm>
            <a:off x="7508865" y="609270"/>
            <a:ext cx="1890261" cy="101566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l-GR" sz="3000" b="1" dirty="0">
                <a:solidFill>
                  <a:schemeClr val="bg1"/>
                </a:solidFill>
                <a:latin typeface="Aka-Acid-GeosansLight" panose="02000000000000000000" pitchFamily="2" charset="0"/>
              </a:rPr>
              <a:t>ΠΡΟΤΑΣΗ </a:t>
            </a:r>
            <a:endParaRPr lang="en-US" sz="3000" b="1" dirty="0">
              <a:solidFill>
                <a:schemeClr val="bg1"/>
              </a:solidFill>
              <a:latin typeface="Aka-Acid-GeosansLight" panose="02000000000000000000" pitchFamily="2" charset="0"/>
            </a:endParaRPr>
          </a:p>
          <a:p>
            <a:r>
              <a:rPr lang="el-GR" sz="3000" b="1" dirty="0">
                <a:solidFill>
                  <a:schemeClr val="bg1"/>
                </a:solidFill>
                <a:latin typeface="Aka-Acid-GeosansLight" panose="02000000000000000000" pitchFamily="2" charset="0"/>
              </a:rPr>
              <a:t>ΧΟΡΗΓΙΑΣ</a:t>
            </a:r>
          </a:p>
        </p:txBody>
      </p:sp>
    </p:spTree>
    <p:extLst>
      <p:ext uri="{BB962C8B-B14F-4D97-AF65-F5344CB8AC3E}">
        <p14:creationId xmlns:p14="http://schemas.microsoft.com/office/powerpoint/2010/main" val="319265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2FC3C96D-D72B-D379-B198-CCA3DA748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7"/>
          </a:xfrm>
          <a:prstGeom prst="rect">
            <a:avLst/>
          </a:prstGeom>
        </p:spPr>
      </p:pic>
      <p:sp>
        <p:nvSpPr>
          <p:cNvPr id="3" name="Χορδή 2">
            <a:extLst>
              <a:ext uri="{FF2B5EF4-FFF2-40B4-BE49-F238E27FC236}">
                <a16:creationId xmlns:a16="http://schemas.microsoft.com/office/drawing/2014/main" id="{5D8986FB-DDAA-CBC3-3114-ABF0CEF654F2}"/>
              </a:ext>
            </a:extLst>
          </p:cNvPr>
          <p:cNvSpPr/>
          <p:nvPr/>
        </p:nvSpPr>
        <p:spPr>
          <a:xfrm rot="12157195">
            <a:off x="-1957361" y="675687"/>
            <a:ext cx="5830447" cy="5604138"/>
          </a:xfrm>
          <a:prstGeom prst="chor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27F66B1-1496-1520-82EE-B6F012A2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11" y="911775"/>
            <a:ext cx="2494721" cy="5409512"/>
          </a:xfrm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ΟΡΓΑΝΩΣΗ</a:t>
            </a:r>
            <a:br>
              <a:rPr lang="el-GR" sz="3600" b="1" dirty="0">
                <a:solidFill>
                  <a:schemeClr val="bg1"/>
                </a:solidFill>
              </a:rPr>
            </a:br>
            <a:br>
              <a:rPr lang="el-GR" sz="3600" b="1" dirty="0">
                <a:solidFill>
                  <a:schemeClr val="bg1"/>
                </a:solidFill>
              </a:rPr>
            </a:br>
            <a:br>
              <a:rPr lang="el-GR" sz="3600" b="1" dirty="0">
                <a:solidFill>
                  <a:schemeClr val="bg1"/>
                </a:solidFill>
              </a:rPr>
            </a:br>
            <a:br>
              <a:rPr lang="el-GR" sz="3600" b="1" dirty="0">
                <a:solidFill>
                  <a:schemeClr val="bg1"/>
                </a:solidFill>
              </a:rPr>
            </a:br>
            <a:r>
              <a:rPr lang="el-GR" sz="1200" b="1" dirty="0">
                <a:solidFill>
                  <a:schemeClr val="bg1"/>
                </a:solidFill>
              </a:rPr>
              <a:t>Οργανωτικό Συντονιστικό Γραφείο/</a:t>
            </a:r>
            <a:br>
              <a:rPr lang="el-GR" sz="1200" b="1" dirty="0">
                <a:solidFill>
                  <a:schemeClr val="bg1"/>
                </a:solidFill>
              </a:rPr>
            </a:br>
            <a:r>
              <a:rPr lang="el-GR" sz="1200" b="1" dirty="0">
                <a:solidFill>
                  <a:schemeClr val="bg1"/>
                </a:solidFill>
              </a:rPr>
              <a:t>Γραμματεία Συνεδρίου:</a:t>
            </a:r>
            <a:br>
              <a:rPr lang="el-GR" sz="1200" b="1" dirty="0">
                <a:solidFill>
                  <a:schemeClr val="bg1"/>
                </a:solidFill>
              </a:rPr>
            </a:br>
            <a:br>
              <a:rPr lang="el-GR" sz="1200" b="1" dirty="0">
                <a:solidFill>
                  <a:schemeClr val="bg1"/>
                </a:solidFill>
              </a:rPr>
            </a:br>
            <a:br>
              <a:rPr lang="el-GR" sz="1200" b="1" dirty="0">
                <a:solidFill>
                  <a:schemeClr val="bg1"/>
                </a:solidFill>
              </a:rPr>
            </a:br>
            <a:br>
              <a:rPr lang="el-GR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Conferre SA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“The Art of Bringing People Together”,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err="1">
                <a:solidFill>
                  <a:schemeClr val="bg1"/>
                </a:solidFill>
              </a:rPr>
              <a:t>Stavrou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Niarchou</a:t>
            </a:r>
            <a:r>
              <a:rPr lang="en-US" sz="1200" dirty="0">
                <a:solidFill>
                  <a:schemeClr val="bg1"/>
                </a:solidFill>
              </a:rPr>
              <a:t> Avenue,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 451 10, Ioannina, Greece,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Tel.:(+30) 26510 68610,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Fax:(+30) 26510 68611,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E-mail: info@conferre.gr,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website: http://www.conferre.gr</a:t>
            </a:r>
            <a:br>
              <a:rPr lang="el-GR" sz="3600" dirty="0">
                <a:solidFill>
                  <a:schemeClr val="bg1"/>
                </a:solidFill>
              </a:rPr>
            </a:b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D737C-0EC1-B08C-5F1A-931121BA78FB}"/>
              </a:ext>
            </a:extLst>
          </p:cNvPr>
          <p:cNvSpPr txBox="1"/>
          <p:nvPr/>
        </p:nvSpPr>
        <p:spPr>
          <a:xfrm>
            <a:off x="4136456" y="2670050"/>
            <a:ext cx="6191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rgbClr val="FFFFFF"/>
              </a:solidFill>
              <a:latin typeface="PFDinTextPro-Regular"/>
            </a:endParaRPr>
          </a:p>
          <a:p>
            <a:pPr algn="ctr"/>
            <a:r>
              <a:rPr lang="el-GR" sz="1800" b="1" i="0" u="none" strike="noStrike" baseline="0" dirty="0">
                <a:solidFill>
                  <a:srgbClr val="FF0000"/>
                </a:solidFill>
                <a:latin typeface="Palatino Linotype" panose="02040502050505030304" pitchFamily="18" charset="0"/>
              </a:rPr>
              <a:t>Γενικές Πληροφορίες</a:t>
            </a:r>
            <a:br>
              <a:rPr lang="el-GR" sz="1800" b="1" i="0" u="none" strike="noStrike" baseline="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endParaRPr lang="el-GR" sz="1800" b="1" i="0" u="none" strike="noStrike" baseline="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Χρόνος διεξαγωγής: 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7 &amp; 18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Palatino Linotype" panose="02040502050505030304" pitchFamily="18" charset="0"/>
              </a:rPr>
              <a:t>Φεβρουαρίου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 2023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Τόπος Διεξαγωγής: 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Συνεδριακό Κέντρο Πανεπιστημίου Πατρών</a:t>
            </a:r>
          </a:p>
          <a:p>
            <a:pPr algn="l"/>
            <a:endParaRPr lang="en-US" sz="1800" b="1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l-GR" sz="1800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Ιστοσελίδα Συνεδρίου: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www.hotspots2023.gr</a:t>
            </a:r>
            <a:endParaRPr lang="el-GR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FB8573E-40D5-48A1-0A4D-9FAF82534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0" y="3483096"/>
            <a:ext cx="1495579" cy="3588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581F679-56D5-007A-5E05-E20EC16E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456" y="278650"/>
            <a:ext cx="59721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1839BE-4455-A053-8ADE-45291F5D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3" name="Χορδή 2">
            <a:extLst>
              <a:ext uri="{FF2B5EF4-FFF2-40B4-BE49-F238E27FC236}">
                <a16:creationId xmlns:a16="http://schemas.microsoft.com/office/drawing/2014/main" id="{D1548EDC-3D46-5B6D-CCE9-B0D9DE63B6BA}"/>
              </a:ext>
            </a:extLst>
          </p:cNvPr>
          <p:cNvSpPr/>
          <p:nvPr/>
        </p:nvSpPr>
        <p:spPr>
          <a:xfrm rot="12157195">
            <a:off x="-950539" y="2140085"/>
            <a:ext cx="3052715" cy="2945050"/>
          </a:xfrm>
          <a:prstGeom prst="chor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0C00779-49A0-1910-0DFE-D293AF3E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3" y="2247609"/>
            <a:ext cx="2074976" cy="2811405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ΧΟΡΗΓΙΚΑ ΠΑΚΕΤΑ</a:t>
            </a:r>
            <a:br>
              <a:rPr lang="el-GR" sz="2400" dirty="0">
                <a:solidFill>
                  <a:schemeClr val="bg1"/>
                </a:solidFill>
              </a:rPr>
            </a:br>
            <a:r>
              <a:rPr lang="el-GR" sz="2400" dirty="0">
                <a:solidFill>
                  <a:schemeClr val="bg1"/>
                </a:solidFill>
              </a:rPr>
              <a:t>ΓΙΑ ΥΒΡΙΔΙΚΗ ΣΥΜΜΕΤΟΧΗ</a:t>
            </a:r>
            <a:endParaRPr lang="el-GR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6CDE9-99EF-CC38-EF39-F8429E412440}"/>
              </a:ext>
            </a:extLst>
          </p:cNvPr>
          <p:cNvSpPr txBox="1"/>
          <p:nvPr/>
        </p:nvSpPr>
        <p:spPr>
          <a:xfrm>
            <a:off x="2832652" y="3240156"/>
            <a:ext cx="6902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Για την επιλογή των χορηγικών δραστηριοτήτων θα τηρηθεί </a:t>
            </a:r>
            <a:endParaRPr lang="en-US" sz="1800" b="0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σειρά προτεραιότητας και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θα συνυπολογισθεί το συνολικό </a:t>
            </a:r>
            <a:endParaRPr lang="en-US" sz="1800" b="0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ύψος της κάθε χορηγίας (ανά εταιρεία).</a:t>
            </a:r>
          </a:p>
          <a:p>
            <a:pPr algn="l"/>
            <a:endParaRPr lang="el-GR" sz="1800" b="1" i="1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1" i="1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Παρακαλούμε σημειώστε ότι οι τιμές </a:t>
            </a:r>
            <a:endParaRPr lang="en-US" sz="1800" b="1" i="1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1" i="1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δεν περιλαμβάνουν 24% ΦΠΑ</a:t>
            </a:r>
            <a:endParaRPr lang="el-GR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DEF820FE-9832-A2C7-32BF-FEAEA65C5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58147"/>
              </p:ext>
            </p:extLst>
          </p:nvPr>
        </p:nvGraphicFramePr>
        <p:xfrm>
          <a:off x="642938" y="1674813"/>
          <a:ext cx="10904537" cy="2658355"/>
        </p:xfrm>
        <a:graphic>
          <a:graphicData uri="http://schemas.openxmlformats.org/drawingml/2006/table">
            <a:tbl>
              <a:tblPr/>
              <a:tblGrid>
                <a:gridCol w="3131898">
                  <a:extLst>
                    <a:ext uri="{9D8B030D-6E8A-4147-A177-3AD203B41FA5}">
                      <a16:colId xmlns:a16="http://schemas.microsoft.com/office/drawing/2014/main" val="381666249"/>
                    </a:ext>
                  </a:extLst>
                </a:gridCol>
                <a:gridCol w="6863544">
                  <a:extLst>
                    <a:ext uri="{9D8B030D-6E8A-4147-A177-3AD203B41FA5}">
                      <a16:colId xmlns:a16="http://schemas.microsoft.com/office/drawing/2014/main" val="543753938"/>
                    </a:ext>
                  </a:extLst>
                </a:gridCol>
                <a:gridCol w="909095">
                  <a:extLst>
                    <a:ext uri="{9D8B030D-6E8A-4147-A177-3AD203B41FA5}">
                      <a16:colId xmlns:a16="http://schemas.microsoft.com/office/drawing/2014/main" val="313965023"/>
                    </a:ext>
                  </a:extLst>
                </a:gridCol>
              </a:tblGrid>
              <a:tr h="318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</a:rPr>
                        <a:t>ΧΟΡΗΓΙΚΗ ΔΡΑΣΤΗΡΙΟΤΗΤΑ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ΠΕΡΙΓΡΑΦΗ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ΚΟΣΤΟΣ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2366"/>
                  </a:ext>
                </a:extLst>
              </a:tr>
              <a:tr h="62271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Εκθεσιακός Χώρος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Τοποθέτηση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Banner</a:t>
                      </a: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/ </a:t>
                      </a: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αράχνη / κατασκευή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l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l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Σε ειδικό σημείο θα διατεθεί χώρος για τοποθέτηση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Banner / 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αράχνη / κατασκευή για τις εταιρείες χορηγούς.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2.000 €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694460"/>
                  </a:ext>
                </a:extLst>
              </a:tr>
              <a:tr h="26453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89932"/>
                  </a:ext>
                </a:extLst>
              </a:tr>
              <a:tr h="1382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l-GR" sz="1000" b="1" i="1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43361"/>
                  </a:ext>
                </a:extLst>
              </a:tr>
              <a:tr h="574741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Καταχώριση στο Τελικό Πρόγραμμα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Διαφημιστικός χώρος διατίθεται στο Τελικό Πρόγραμμα. Το Πρόγραμμα δημιουργείται σε ηλεκτρονική μορφή, η οποία παρουσιάζεται στην επίσημη ιστοσελίδα του συνεδρίου και στο κανάλι ζωντανής αναμετάδοσης.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Καταχώρηση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15,5x23,5 cm  </a:t>
                      </a: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σε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αρχείο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pdf) </a:t>
                      </a: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–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PCP </a:t>
                      </a:r>
                      <a:r>
                        <a:rPr lang="el-G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μεγαλύτερο από μια σελίδα αποστέλλεται σε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Link</a:t>
                      </a:r>
                      <a:endParaRPr lang="el-GR" sz="1000" b="0" i="1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1.600 €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906679"/>
                  </a:ext>
                </a:extLst>
              </a:tr>
              <a:tr h="238945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Διαφημιστικό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Spot 30''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Προβολή πριν την έναρξη και στα διαλείμματα του προγράμματος 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1.500 €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408935"/>
                  </a:ext>
                </a:extLst>
              </a:tr>
              <a:tr h="238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Χορηγία  διαλείμματος καφέ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Εταιρικό λογότυπο θα προβάλλεται με ειδική σήμανση στο χώρο κατά τη διάρκεια του διαλείμματος καφέ.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800 €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288206"/>
                  </a:ext>
                </a:extLst>
              </a:tr>
              <a:tr h="2389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Σημείωση: Η χορηγία αφορά 1 διάλειμμα καφέ</a:t>
                      </a:r>
                    </a:p>
                  </a:txBody>
                  <a:tcPr marL="8240" marR="8240" marT="824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41428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610D1F0D-8855-675A-2BFF-0466C8AE8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6408"/>
              </p:ext>
            </p:extLst>
          </p:nvPr>
        </p:nvGraphicFramePr>
        <p:xfrm>
          <a:off x="642938" y="4522788"/>
          <a:ext cx="10904536" cy="154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311">
                  <a:extLst>
                    <a:ext uri="{9D8B030D-6E8A-4147-A177-3AD203B41FA5}">
                      <a16:colId xmlns:a16="http://schemas.microsoft.com/office/drawing/2014/main" val="258270055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4285688273"/>
                    </a:ext>
                  </a:extLst>
                </a:gridCol>
                <a:gridCol w="885225">
                  <a:extLst>
                    <a:ext uri="{9D8B030D-6E8A-4147-A177-3AD203B41FA5}">
                      <a16:colId xmlns:a16="http://schemas.microsoft.com/office/drawing/2014/main" val="496267269"/>
                    </a:ext>
                  </a:extLst>
                </a:gridCol>
              </a:tblGrid>
              <a:tr h="591263">
                <a:tc>
                  <a:txBody>
                    <a:bodyPr/>
                    <a:lstStyle/>
                    <a:p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Ελαφρύ Γεύμα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Ελαφρύ Γεύμα θα παρατεθεί για όλους τους Συμμετέχοντες στο Συνεδριακό χώρο. </a:t>
                      </a:r>
                    </a:p>
                    <a:p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Λογότυπο του χορηγού στο χώρο διεξαγωγής</a:t>
                      </a:r>
                    </a:p>
                    <a:p>
                      <a:r>
                        <a:rPr lang="el-GR" sz="10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l-GR" sz="10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00" b="1" dirty="0">
                          <a:effectLst/>
                          <a:latin typeface="Palatino Linotype" panose="02040502050505030304" pitchFamily="18" charset="0"/>
                        </a:rPr>
                        <a:t>1.800 €</a:t>
                      </a:r>
                      <a:endParaRPr lang="el-GR" sz="10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935725"/>
                  </a:ext>
                </a:extLst>
              </a:tr>
              <a:tr h="9533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Δείπνο Ομιλητών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Δείπνο θα παρατεθεί για τους προσκεκλημένους ομιλητές, προέδρους και συντονιστές. </a:t>
                      </a:r>
                    </a:p>
                    <a:p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Λογότυπο του χορηγού στην πρόσκληση του δείπνου καθώς και στο χώρο διεξαγωγής</a:t>
                      </a:r>
                    </a:p>
                    <a:p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Η επιλογή του χώρου για την παράθεση του δείπνου θα γίνει αποκλειστικά από την Οργανωτική Επιτροπή σε συνεννόηση με την ενδιαφερόμενη εταιρεία. </a:t>
                      </a:r>
                      <a:b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</a:br>
                      <a:r>
                        <a:rPr lang="el-G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Δύο άτομα, εκπρόσωποι της χορηγού εταιρείας μπορούν να παρευρίσκονται στο δείπνο.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00" b="1" dirty="0">
                          <a:effectLst/>
                          <a:latin typeface="Palatino Linotype" panose="02040502050505030304" pitchFamily="18" charset="0"/>
                        </a:rPr>
                        <a:t>2.500 €</a:t>
                      </a:r>
                      <a:endParaRPr lang="el-GR" sz="10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996613"/>
                  </a:ext>
                </a:extLst>
              </a:tr>
            </a:tbl>
          </a:graphicData>
        </a:graphic>
      </p:graphicFrame>
      <p:sp>
        <p:nvSpPr>
          <p:cNvPr id="2" name="Τίτλος 1">
            <a:extLst>
              <a:ext uri="{FF2B5EF4-FFF2-40B4-BE49-F238E27FC236}">
                <a16:creationId xmlns:a16="http://schemas.microsoft.com/office/drawing/2014/main" id="{FDF139AE-01C9-EF61-D980-EE324836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l-GR" sz="2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Hot</a:t>
            </a:r>
            <a:r>
              <a:rPr lang="el-GR" sz="2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l-GR" sz="2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Spots</a:t>
            </a:r>
            <a:r>
              <a:rPr lang="el-GR" sz="2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στην Γαστρεντερολογία και </a:t>
            </a:r>
            <a:r>
              <a:rPr lang="el-GR" sz="2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Ηπατολογία</a:t>
            </a:r>
            <a:br>
              <a:rPr lang="en-US" sz="2200" b="1" dirty="0">
                <a:solidFill>
                  <a:schemeClr val="bg1"/>
                </a:solidFill>
              </a:rPr>
            </a:br>
            <a:endParaRPr lang="el-GR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5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9C19EDC-A8FD-65BB-2AFE-A1CAB6619BA5}"/>
              </a:ext>
            </a:extLst>
          </p:cNvPr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9E80670-70AE-EBA4-7B4E-1D883DF5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1932710"/>
            <a:ext cx="10515600" cy="34156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Προβολή λογοτύπου χορηγών </a:t>
            </a:r>
            <a:br>
              <a:rPr lang="el-GR" sz="1800" b="1" dirty="0">
                <a:solidFill>
                  <a:srgbClr val="135497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b="1" dirty="0">
                <a:solidFill>
                  <a:srgbClr val="135497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εταιρείες που συµµ</a:t>
            </a:r>
            <a:r>
              <a:rPr lang="el-GR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ετέχουν</a:t>
            </a:r>
            <a: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µε µία από τις παραπάνω μεμονωμένες χορηγίες θα έχουν την προβολή του εταιρικού λογοτύπου µε τους παρακάτω τρόπους: </a:t>
            </a:r>
            <a:b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Προβολή στα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newsletter</a:t>
            </a:r>
            <a:b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Προβολή στο </a:t>
            </a:r>
            <a:r>
              <a:rPr lang="el-GR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banner</a:t>
            </a:r>
            <a: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χορηγών που θα αναρτηθεί στο συνεδριακό χώρο εντός της συνεδριακής αίθουσας</a:t>
            </a:r>
            <a:b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Προβολή στις ευχαριστίες του προγράμματος</a:t>
            </a:r>
            <a:br>
              <a:rPr lang="el-GR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l-GR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Προβολή στο frame προβολής της ζωντανής αναμετάδοσης (με αλφαβητική σειρά).</a:t>
            </a:r>
            <a:br>
              <a:rPr lang="el-GR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el-GR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3CB62E2E-FA45-E439-A334-A52522B881B5}"/>
              </a:ext>
            </a:extLst>
          </p:cNvPr>
          <p:cNvSpPr txBox="1">
            <a:spLocks/>
          </p:cNvSpPr>
          <p:nvPr/>
        </p:nvSpPr>
        <p:spPr>
          <a:xfrm>
            <a:off x="556532" y="963261"/>
            <a:ext cx="11210925" cy="425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8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Hot</a:t>
            </a:r>
            <a:r>
              <a:rPr lang="el-GR" sz="1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l-GR" sz="18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Spots</a:t>
            </a:r>
            <a:r>
              <a:rPr lang="el-GR" sz="1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στην Γαστρεντερολογία και </a:t>
            </a:r>
            <a:r>
              <a:rPr lang="el-GR" sz="18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Ηπατολογία</a:t>
            </a:r>
            <a:br>
              <a:rPr lang="en-US" sz="1800" b="1" dirty="0">
                <a:solidFill>
                  <a:schemeClr val="bg1"/>
                </a:solidFill>
              </a:rPr>
            </a:br>
            <a:endParaRPr lang="el-GR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DDC922AA-C6EC-71AF-1EF4-D25AE338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51"/>
            <a:ext cx="12280096" cy="6910351"/>
          </a:xfrm>
          <a:prstGeom prst="rect">
            <a:avLst/>
          </a:prstGeom>
        </p:spPr>
      </p:pic>
      <p:sp>
        <p:nvSpPr>
          <p:cNvPr id="3" name="Χορδή 2">
            <a:extLst>
              <a:ext uri="{FF2B5EF4-FFF2-40B4-BE49-F238E27FC236}">
                <a16:creationId xmlns:a16="http://schemas.microsoft.com/office/drawing/2014/main" id="{D1548EDC-3D46-5B6D-CCE9-B0D9DE63B6BA}"/>
              </a:ext>
            </a:extLst>
          </p:cNvPr>
          <p:cNvSpPr/>
          <p:nvPr/>
        </p:nvSpPr>
        <p:spPr>
          <a:xfrm rot="12157195">
            <a:off x="-950539" y="2140085"/>
            <a:ext cx="3052715" cy="2945050"/>
          </a:xfrm>
          <a:prstGeom prst="chor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0C00779-49A0-1910-0DFE-D293AF3E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44" y="2296470"/>
            <a:ext cx="2033095" cy="2762545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ΧΟΡΗΓΙΚΑ ΠΑΚΕΤΑ</a:t>
            </a:r>
            <a:br>
              <a:rPr 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l-GR" sz="6000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6CDE9-99EF-CC38-EF39-F8429E412440}"/>
              </a:ext>
            </a:extLst>
          </p:cNvPr>
          <p:cNvSpPr txBox="1"/>
          <p:nvPr/>
        </p:nvSpPr>
        <p:spPr>
          <a:xfrm>
            <a:off x="2688622" y="2800579"/>
            <a:ext cx="6902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Για την επιλογή των χορηγικών δραστηριοτήτων θα τηρηθεί </a:t>
            </a:r>
            <a:endParaRPr lang="en-US" sz="1800" b="0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σειρά προτεραιότητας και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θα συνυπολογισθεί το συνολικό </a:t>
            </a:r>
            <a:endParaRPr lang="en-US" sz="1800" b="0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ύψος της κάθε χορηγίας (ανά εταιρεία).</a:t>
            </a:r>
          </a:p>
          <a:p>
            <a:pPr algn="l"/>
            <a:endParaRPr lang="el-GR" sz="1800" b="1" i="1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1" i="1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Παρακαλούμε σημειώστε ότι οι τιμές </a:t>
            </a:r>
            <a:endParaRPr lang="en-US" sz="1800" b="1" i="1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l-GR" sz="1800" b="1" i="1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δεν περιλαμβάνουν 24% ΦΠΑ</a:t>
            </a:r>
            <a:endParaRPr lang="el-GR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D5B0E4-E999-C593-F990-6F3E58923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041" y="0"/>
            <a:ext cx="18289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1ACCF0-8A40-5EE7-DEF7-AE4AF4AA8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8"/>
            <a:ext cx="12189533" cy="6859388"/>
          </a:xfrm>
          <a:prstGeom prst="rect">
            <a:avLst/>
          </a:prstGeom>
        </p:spPr>
      </p:pic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2F143322-91E1-F7C7-A377-9712A30E5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87483"/>
              </p:ext>
            </p:extLst>
          </p:nvPr>
        </p:nvGraphicFramePr>
        <p:xfrm>
          <a:off x="1354347" y="2039508"/>
          <a:ext cx="78845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544">
                  <a:extLst>
                    <a:ext uri="{9D8B030D-6E8A-4147-A177-3AD203B41FA5}">
                      <a16:colId xmlns:a16="http://schemas.microsoft.com/office/drawing/2014/main" val="2082697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pPr algn="ctr"/>
                      <a:r>
                        <a:rPr lang="el-GR" dirty="0">
                          <a:latin typeface="Palatino Linotype" panose="02040502050505030304" pitchFamily="18" charset="0"/>
                        </a:rPr>
                        <a:t>Στείλτε μας το αίτημά σας στο</a:t>
                      </a:r>
                      <a:r>
                        <a:rPr lang="en-US" dirty="0">
                          <a:latin typeface="Palatino Linotype" panose="02040502050505030304" pitchFamily="18" charset="0"/>
                        </a:rPr>
                        <a:t> </a:t>
                      </a:r>
                      <a:br>
                        <a:rPr lang="el-GR" dirty="0">
                          <a:latin typeface="Palatino Linotype" panose="02040502050505030304" pitchFamily="18" charset="0"/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arieta@conferre.gr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l-GR" i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Αριέτα </a:t>
                      </a:r>
                      <a:r>
                        <a:rPr lang="el-GR" i="1" dirty="0" err="1">
                          <a:latin typeface="Palatino Linotype" panose="02040502050505030304" pitchFamily="18" charset="0"/>
                        </a:rPr>
                        <a:t>Μαϊδάτση</a:t>
                      </a:r>
                      <a:r>
                        <a:rPr lang="el-GR" i="1" dirty="0">
                          <a:latin typeface="Palatino Linotype" panose="02040502050505030304" pitchFamily="18" charset="0"/>
                        </a:rPr>
                        <a:t>, 26510 68610)</a:t>
                      </a:r>
                    </a:p>
                    <a:p>
                      <a:pPr algn="ctr"/>
                      <a:endParaRPr lang="el-GR" dirty="0"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l-GR" dirty="0">
                          <a:latin typeface="Palatino Linotype" panose="02040502050505030304" pitchFamily="18" charset="0"/>
                        </a:rPr>
                        <a:t>Αναμένουμε τη θετική σας ανταπόκριση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1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270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510</Words>
  <Application>Microsoft Office PowerPoint</Application>
  <PresentationFormat>Ευρεία οθόνη</PresentationFormat>
  <Paragraphs>60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Aka-Acid-GeosansLight</vt:lpstr>
      <vt:lpstr>Arial</vt:lpstr>
      <vt:lpstr>Calibri</vt:lpstr>
      <vt:lpstr>Calibri Light</vt:lpstr>
      <vt:lpstr>Palatino Linotype</vt:lpstr>
      <vt:lpstr>PFDinTextPro-Regular</vt:lpstr>
      <vt:lpstr>Θέμα του Office</vt:lpstr>
      <vt:lpstr>Παρουσίαση του PowerPoint</vt:lpstr>
      <vt:lpstr>ΟΡΓΑΝΩΣΗ    Οργανωτικό Συντονιστικό Γραφείο/ Γραμματεία Συνεδρίου:    Conferre SA “The Art of Bringing People Together”, Stavrou Niarchou Avenue, GR 451 10, Ioannina, Greece, Tel.:(+30) 26510 68610, Fax:(+30) 26510 68611, E-mail: info@conferre.gr, website: http://www.conferre.gr </vt:lpstr>
      <vt:lpstr>ΧΟΡΗΓΙΚΑ ΠΑΚΕΤΑ ΓΙΑ ΥΒΡΙΔΙΚΗ ΣΥΜΜΕΤΟΧΗ</vt:lpstr>
      <vt:lpstr>Hot Spots στην Γαστρεντερολογία και Ηπατολογία </vt:lpstr>
      <vt:lpstr>Προβολή λογοτύπου χορηγών    Οι εταιρείες που συµµετέχουν µε µία από τις παραπάνω μεμονωμένες χορηγίες θα έχουν την προβολή του εταιρικού λογοτύπου µε τους παρακάτω τρόπους:   * Προβολή στα newsletter * Προβολή στο banner χορηγών που θα αναρτηθεί στο συνεδριακό χώρο εντός της συνεδριακής αίθουσας * Προβολή στις ευχαριστίες του προγράμματος * Προβολή στο frame προβολής της ζωντανής αναμετάδοσης (με αλφαβητική σειρά). </vt:lpstr>
      <vt:lpstr>ΧΟΡΗΓΙΚΑ ΠΑΚΕΤΑ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Secretariat</dc:creator>
  <cp:lastModifiedBy>Arieta Maidatsi ( Conferre S.A. )</cp:lastModifiedBy>
  <cp:revision>20</cp:revision>
  <dcterms:created xsi:type="dcterms:W3CDTF">2022-05-27T06:43:57Z</dcterms:created>
  <dcterms:modified xsi:type="dcterms:W3CDTF">2022-11-25T09:52:17Z</dcterms:modified>
</cp:coreProperties>
</file>